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88" d="100"/>
          <a:sy n="88" d="100"/>
        </p:scale>
        <p:origin x="494" y="6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3DF7D2-EC17-4646-B48F-38716C34E017}"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906596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3DF7D2-EC17-4646-B48F-38716C34E017}"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3881061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3DF7D2-EC17-4646-B48F-38716C34E017}"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76238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3DF7D2-EC17-4646-B48F-38716C34E017}"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3632035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3DF7D2-EC17-4646-B48F-38716C34E017}"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4268066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3DF7D2-EC17-4646-B48F-38716C34E017}"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1969802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3DF7D2-EC17-4646-B48F-38716C34E017}" type="datetimeFigureOut">
              <a:rPr lang="en-US" smtClean="0"/>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2304857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3DF7D2-EC17-4646-B48F-38716C34E017}" type="datetimeFigureOut">
              <a:rPr lang="en-US" smtClean="0"/>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1266636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DF7D2-EC17-4646-B48F-38716C34E017}" type="datetimeFigureOut">
              <a:rPr lang="en-US" smtClean="0"/>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4186345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DF7D2-EC17-4646-B48F-38716C34E017}"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35716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3DF7D2-EC17-4646-B48F-38716C34E017}"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3398F0-74D3-4272-95B8-22E8C4FF0655}" type="slidenum">
              <a:rPr lang="en-US" smtClean="0"/>
              <a:t>‹#›</a:t>
            </a:fld>
            <a:endParaRPr lang="en-US"/>
          </a:p>
        </p:txBody>
      </p:sp>
    </p:spTree>
    <p:extLst>
      <p:ext uri="{BB962C8B-B14F-4D97-AF65-F5344CB8AC3E}">
        <p14:creationId xmlns:p14="http://schemas.microsoft.com/office/powerpoint/2010/main" val="223631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3DF7D2-EC17-4646-B48F-38716C34E017}" type="datetimeFigureOut">
              <a:rPr lang="en-US" smtClean="0"/>
              <a:t>2/19/2024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3398F0-74D3-4272-95B8-22E8C4FF0655}" type="slidenum">
              <a:rPr lang="en-US" smtClean="0"/>
              <a:t>‹#›</a:t>
            </a:fld>
            <a:endParaRPr lang="en-US"/>
          </a:p>
        </p:txBody>
      </p:sp>
    </p:spTree>
    <p:extLst>
      <p:ext uri="{BB962C8B-B14F-4D97-AF65-F5344CB8AC3E}">
        <p14:creationId xmlns:p14="http://schemas.microsoft.com/office/powerpoint/2010/main" val="508826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5623" y="2315437"/>
            <a:ext cx="9144000" cy="2387600"/>
          </a:xfrm>
        </p:spPr>
        <p:txBody>
          <a:bodyPr>
            <a:normAutofit fontScale="90000"/>
          </a:bodyPr>
          <a:lstStyle/>
          <a:p>
            <a:pPr marL="0" indent="0"/>
            <a:r>
              <a:rPr lang="sr-Latn-RS" dirty="0" smtClean="0">
                <a:latin typeface="Arial" panose="020B0604020202020204" pitchFamily="34" charset="0"/>
                <a:cs typeface="Arial" panose="020B0604020202020204" pitchFamily="34" charset="0"/>
              </a:rPr>
              <a:t/>
            </a:r>
            <a:br>
              <a:rPr lang="sr-Latn-RS" dirty="0" smtClean="0">
                <a:latin typeface="Arial" panose="020B0604020202020204" pitchFamily="34" charset="0"/>
                <a:cs typeface="Arial" panose="020B0604020202020204" pitchFamily="34" charset="0"/>
              </a:rPr>
            </a:br>
            <a:r>
              <a:rPr lang="sr-Latn-RS" dirty="0">
                <a:latin typeface="Arial" panose="020B0604020202020204" pitchFamily="34" charset="0"/>
                <a:cs typeface="Arial" panose="020B0604020202020204" pitchFamily="34" charset="0"/>
              </a:rPr>
              <a:t/>
            </a:r>
            <a:br>
              <a:rPr lang="sr-Latn-RS" dirty="0">
                <a:latin typeface="Arial" panose="020B0604020202020204" pitchFamily="34" charset="0"/>
                <a:cs typeface="Arial" panose="020B0604020202020204" pitchFamily="34" charset="0"/>
              </a:rPr>
            </a:br>
            <a:r>
              <a:rPr lang="sr-Latn-RS" dirty="0" smtClean="0">
                <a:latin typeface="Arial" panose="020B0604020202020204" pitchFamily="34" charset="0"/>
                <a:cs typeface="Arial" panose="020B0604020202020204" pitchFamily="34" charset="0"/>
              </a:rPr>
              <a:t/>
            </a:r>
            <a:br>
              <a:rPr lang="sr-Latn-RS" dirty="0" smtClean="0">
                <a:latin typeface="Arial" panose="020B0604020202020204" pitchFamily="34" charset="0"/>
                <a:cs typeface="Arial" panose="020B0604020202020204" pitchFamily="34" charset="0"/>
              </a:rPr>
            </a:br>
            <a:r>
              <a:rPr lang="en-US" sz="4400" dirty="0" smtClean="0">
                <a:latin typeface="Arial" panose="020B0604020202020204" pitchFamily="34" charset="0"/>
                <a:cs typeface="Arial" panose="020B0604020202020204" pitchFamily="34" charset="0"/>
              </a:rPr>
              <a:t>Clostridium </a:t>
            </a:r>
            <a:r>
              <a:rPr lang="en-US" sz="4400" dirty="0">
                <a:latin typeface="Arial" panose="020B0604020202020204" pitchFamily="34" charset="0"/>
                <a:cs typeface="Arial" panose="020B0604020202020204" pitchFamily="34" charset="0"/>
              </a:rPr>
              <a:t>difficile enterocolitis after antibiotic treatment. Antibiotic therapy in dentistry</a:t>
            </a:r>
            <a:endParaRPr lang="en-US" sz="4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593668" y="4943158"/>
            <a:ext cx="9144000" cy="1655762"/>
          </a:xfrm>
        </p:spPr>
        <p:txBody>
          <a:bodyPr>
            <a:normAutofit/>
          </a:bodyPr>
          <a:lstStyle/>
          <a:p>
            <a:endParaRPr lang="sr-Latn-RS" sz="2100" dirty="0" smtClean="0">
              <a:latin typeface="Arial" panose="020B0604020202020204" pitchFamily="34" charset="0"/>
              <a:cs typeface="Arial" panose="020B0604020202020204" pitchFamily="34" charset="0"/>
            </a:endParaRPr>
          </a:p>
          <a:p>
            <a:r>
              <a:rPr lang="en-US" sz="2100" dirty="0" err="1" smtClean="0">
                <a:latin typeface="Arial" panose="020B0604020202020204" pitchFamily="34" charset="0"/>
                <a:cs typeface="Arial" panose="020B0604020202020204" pitchFamily="34" charset="0"/>
              </a:rPr>
              <a:t>Pavle</a:t>
            </a:r>
            <a:r>
              <a:rPr lang="en-US" sz="2100" dirty="0" smtClean="0">
                <a:latin typeface="Arial" panose="020B0604020202020204" pitchFamily="34" charset="0"/>
                <a:cs typeface="Arial" panose="020B0604020202020204" pitchFamily="34" charset="0"/>
              </a:rPr>
              <a:t> </a:t>
            </a:r>
            <a:r>
              <a:rPr lang="en-US" sz="2100" dirty="0" err="1">
                <a:latin typeface="Arial" panose="020B0604020202020204" pitchFamily="34" charset="0"/>
                <a:cs typeface="Arial" panose="020B0604020202020204" pitchFamily="34" charset="0"/>
              </a:rPr>
              <a:t>Milanovi</a:t>
            </a:r>
            <a:r>
              <a:rPr lang="sr-Latn-RS" sz="2100" dirty="0">
                <a:latin typeface="Arial" panose="020B0604020202020204" pitchFamily="34" charset="0"/>
                <a:cs typeface="Arial" panose="020B0604020202020204" pitchFamily="34" charset="0"/>
              </a:rPr>
              <a:t>ć</a:t>
            </a:r>
          </a:p>
          <a:p>
            <a:r>
              <a:rPr lang="sr-Latn-RS" sz="2100" dirty="0">
                <a:latin typeface="Arial" panose="020B0604020202020204" pitchFamily="34" charset="0"/>
                <a:cs typeface="Arial" panose="020B0604020202020204" pitchFamily="34" charset="0"/>
              </a:rPr>
              <a:t>Teaching Associate</a:t>
            </a:r>
            <a:endParaRPr lang="en-US" sz="2100" dirty="0">
              <a:latin typeface="Arial" panose="020B0604020202020204" pitchFamily="34" charset="0"/>
              <a:cs typeface="Arial" panose="020B0604020202020204" pitchFamily="34" charset="0"/>
            </a:endParaRPr>
          </a:p>
        </p:txBody>
      </p:sp>
      <p:pic>
        <p:nvPicPr>
          <p:cNvPr id="4" name="Picture 3" descr="images.png"/>
          <p:cNvPicPr>
            <a:picLocks noChangeAspect="1"/>
          </p:cNvPicPr>
          <p:nvPr/>
        </p:nvPicPr>
        <p:blipFill>
          <a:blip r:embed="rId2"/>
          <a:stretch>
            <a:fillRect/>
          </a:stretch>
        </p:blipFill>
        <p:spPr>
          <a:xfrm>
            <a:off x="4477282" y="4688"/>
            <a:ext cx="1428760" cy="2118161"/>
          </a:xfrm>
          <a:prstGeom prst="rect">
            <a:avLst/>
          </a:prstGeom>
        </p:spPr>
      </p:pic>
      <p:pic>
        <p:nvPicPr>
          <p:cNvPr id="5" name="Picture 4" descr="преузимање.png"/>
          <p:cNvPicPr>
            <a:picLocks noChangeAspect="1"/>
          </p:cNvPicPr>
          <p:nvPr/>
        </p:nvPicPr>
        <p:blipFill>
          <a:blip r:embed="rId3"/>
          <a:stretch>
            <a:fillRect/>
          </a:stretch>
        </p:blipFill>
        <p:spPr>
          <a:xfrm>
            <a:off x="6017623" y="92674"/>
            <a:ext cx="1643074" cy="1982642"/>
          </a:xfrm>
          <a:prstGeom prst="rect">
            <a:avLst/>
          </a:prstGeom>
        </p:spPr>
      </p:pic>
    </p:spTree>
    <p:extLst>
      <p:ext uri="{BB962C8B-B14F-4D97-AF65-F5344CB8AC3E}">
        <p14:creationId xmlns:p14="http://schemas.microsoft.com/office/powerpoint/2010/main" val="2690343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Previous studies demonstrated that about 12% of dentists adequately prescribe antibiotics as a prophylactic intervention and </a:t>
            </a:r>
            <a:r>
              <a:rPr lang="en-US" dirty="0" smtClean="0"/>
              <a:t>treatment. </a:t>
            </a:r>
            <a:r>
              <a:rPr lang="en-US" dirty="0"/>
              <a:t>In this regard, previous reports have mentioned that the most common antibiotic that is prescribed in dental practice is </a:t>
            </a:r>
            <a:r>
              <a:rPr lang="en-US" b="1" dirty="0"/>
              <a:t>amoxicillin</a:t>
            </a:r>
            <a:r>
              <a:rPr lang="en-US" dirty="0"/>
              <a:t> followed by </a:t>
            </a:r>
            <a:r>
              <a:rPr lang="en-US" b="1" dirty="0"/>
              <a:t>amoxicillin and clavulanic acid</a:t>
            </a:r>
            <a:r>
              <a:rPr lang="en-US" dirty="0"/>
              <a:t> </a:t>
            </a:r>
          </a:p>
        </p:txBody>
      </p:sp>
    </p:spTree>
    <p:extLst>
      <p:ext uri="{BB962C8B-B14F-4D97-AF65-F5344CB8AC3E}">
        <p14:creationId xmlns:p14="http://schemas.microsoft.com/office/powerpoint/2010/main" val="3773641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7174" y="584541"/>
            <a:ext cx="4779875" cy="5557588"/>
          </a:xfrm>
        </p:spPr>
      </p:pic>
      <p:sp>
        <p:nvSpPr>
          <p:cNvPr id="5" name="Rectangle 4"/>
          <p:cNvSpPr/>
          <p:nvPr/>
        </p:nvSpPr>
        <p:spPr>
          <a:xfrm>
            <a:off x="2967547" y="6142129"/>
            <a:ext cx="5239127" cy="369332"/>
          </a:xfrm>
          <a:prstGeom prst="rect">
            <a:avLst/>
          </a:prstGeom>
        </p:spPr>
        <p:txBody>
          <a:bodyPr wrap="none">
            <a:spAutoFit/>
          </a:bodyPr>
          <a:lstStyle/>
          <a:p>
            <a:r>
              <a:rPr lang="en-US" b="0" i="0" dirty="0" smtClean="0">
                <a:solidFill>
                  <a:srgbClr val="333333"/>
                </a:solidFill>
                <a:effectLst/>
                <a:latin typeface="Cambria" panose="02040503050406030204" pitchFamily="18" charset="0"/>
              </a:rPr>
              <a:t>Different rates of antibiotic prescription by dentists</a:t>
            </a:r>
            <a:endParaRPr lang="en-US" dirty="0"/>
          </a:p>
        </p:txBody>
      </p:sp>
    </p:spTree>
    <p:extLst>
      <p:ext uri="{BB962C8B-B14F-4D97-AF65-F5344CB8AC3E}">
        <p14:creationId xmlns:p14="http://schemas.microsoft.com/office/powerpoint/2010/main" val="2667888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a:latin typeface="Arial" panose="020B0604020202020204" pitchFamily="34" charset="0"/>
                <a:cs typeface="Arial" panose="020B0604020202020204" pitchFamily="34" charset="0"/>
              </a:rPr>
              <a:t>Pseudomembranous colitis, a severe inflammation of the inner lining of the large intestine, manifests as an antibiotic-associated colonic inflammatory complication. The disease most commonly results from a serious </a:t>
            </a:r>
            <a:r>
              <a:rPr lang="en-US" i="1" dirty="0">
                <a:latin typeface="Arial" panose="020B0604020202020204" pitchFamily="34" charset="0"/>
                <a:cs typeface="Arial" panose="020B0604020202020204" pitchFamily="34" charset="0"/>
              </a:rPr>
              <a:t>Clostridium difficile</a:t>
            </a:r>
            <a:r>
              <a:rPr lang="en-US" dirty="0">
                <a:latin typeface="Arial" panose="020B0604020202020204" pitchFamily="34" charset="0"/>
                <a:cs typeface="Arial" panose="020B0604020202020204" pitchFamily="34" charset="0"/>
              </a:rPr>
              <a:t> infection, an increasing nosocomial issue over the last two decades.</a:t>
            </a:r>
          </a:p>
        </p:txBody>
      </p:sp>
    </p:spTree>
    <p:extLst>
      <p:ext uri="{BB962C8B-B14F-4D97-AF65-F5344CB8AC3E}">
        <p14:creationId xmlns:p14="http://schemas.microsoft.com/office/powerpoint/2010/main" val="3567132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Epidemiology</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i="1" dirty="0">
                <a:latin typeface="Arial" panose="020B0604020202020204" pitchFamily="34" charset="0"/>
                <a:cs typeface="Arial" panose="020B0604020202020204" pitchFamily="34" charset="0"/>
              </a:rPr>
              <a:t>C. difficile i</a:t>
            </a:r>
            <a:r>
              <a:rPr lang="en-US" dirty="0">
                <a:latin typeface="Arial" panose="020B0604020202020204" pitchFamily="34" charset="0"/>
                <a:cs typeface="Arial" panose="020B0604020202020204" pitchFamily="34" charset="0"/>
              </a:rPr>
              <a:t>nfections have increased over the last 20 years with almost 500,000 episodes and 29,000 associated deaths reported annually in the United </a:t>
            </a:r>
            <a:r>
              <a:rPr lang="en-US" dirty="0" smtClean="0">
                <a:latin typeface="Arial" panose="020B0604020202020204" pitchFamily="34" charset="0"/>
                <a:cs typeface="Arial" panose="020B0604020202020204" pitchFamily="34" charset="0"/>
              </a:rPr>
              <a:t>States.</a:t>
            </a:r>
          </a:p>
          <a:p>
            <a:pPr marL="0" indent="0">
              <a:buNone/>
            </a:pPr>
            <a:r>
              <a:rPr lang="en-US" i="1" dirty="0">
                <a:latin typeface="Arial" panose="020B0604020202020204" pitchFamily="34" charset="0"/>
                <a:cs typeface="Arial" panose="020B0604020202020204" pitchFamily="34" charset="0"/>
              </a:rPr>
              <a:t>C. difficile</a:t>
            </a:r>
            <a:r>
              <a:rPr lang="en-US" dirty="0">
                <a:latin typeface="Arial" panose="020B0604020202020204" pitchFamily="34" charset="0"/>
                <a:cs typeface="Arial" panose="020B0604020202020204" pitchFamily="34" charset="0"/>
              </a:rPr>
              <a:t> colonization occurs in 13% of hospitalized patients with stays of 2 weeks and up to 50% of patients with stays more than 4 weeks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9535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Dentistry and </a:t>
            </a:r>
            <a:r>
              <a:rPr lang="en-US" sz="3000" i="1" dirty="0" smtClean="0">
                <a:latin typeface="Arial" panose="020B0604020202020204" pitchFamily="34" charset="0"/>
                <a:cs typeface="Arial" panose="020B0604020202020204" pitchFamily="34" charset="0"/>
              </a:rPr>
              <a:t>Clostridium difficile</a:t>
            </a:r>
            <a:r>
              <a:rPr lang="en-US" sz="3000" dirty="0" smtClean="0">
                <a:latin typeface="Arial" panose="020B0604020202020204" pitchFamily="34" charset="0"/>
                <a:cs typeface="Arial" panose="020B0604020202020204" pitchFamily="34" charset="0"/>
              </a:rPr>
              <a:t> infection</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Arial" panose="020B0604020202020204" pitchFamily="34" charset="0"/>
                <a:cs typeface="Arial" panose="020B0604020202020204" pitchFamily="34" charset="0"/>
              </a:rPr>
              <a:t>Dentists are responsible for a significant volume of antibiotic </a:t>
            </a:r>
            <a:r>
              <a:rPr lang="en-US" dirty="0" smtClean="0">
                <a:latin typeface="Arial" panose="020B0604020202020204" pitchFamily="34" charset="0"/>
                <a:cs typeface="Arial" panose="020B0604020202020204" pitchFamily="34" charset="0"/>
              </a:rPr>
              <a:t>prescribing.</a:t>
            </a:r>
          </a:p>
          <a:p>
            <a:pPr marL="0" indent="0">
              <a:buNone/>
            </a:pPr>
            <a:r>
              <a:rPr lang="en-US" dirty="0" smtClean="0">
                <a:latin typeface="Arial" panose="020B0604020202020204" pitchFamily="34" charset="0"/>
                <a:cs typeface="Arial" panose="020B0604020202020204" pitchFamily="34" charset="0"/>
              </a:rPr>
              <a:t>Dentists </a:t>
            </a:r>
            <a:r>
              <a:rPr lang="en-US" dirty="0">
                <a:latin typeface="Arial" panose="020B0604020202020204" pitchFamily="34" charset="0"/>
                <a:cs typeface="Arial" panose="020B0604020202020204" pitchFamily="34" charset="0"/>
              </a:rPr>
              <a:t>in England prescribed </a:t>
            </a:r>
            <a:r>
              <a:rPr lang="en-US" dirty="0" smtClean="0">
                <a:latin typeface="Arial" panose="020B0604020202020204" pitchFamily="34" charset="0"/>
                <a:cs typeface="Arial" panose="020B0604020202020204" pitchFamily="34" charset="0"/>
              </a:rPr>
              <a:t>about 5.6 million antibiotic items.</a:t>
            </a:r>
          </a:p>
          <a:p>
            <a:pPr marL="0" indent="0">
              <a:buNone/>
            </a:pPr>
            <a:r>
              <a:rPr lang="en-US" dirty="0" smtClean="0">
                <a:latin typeface="Arial" panose="020B0604020202020204" pitchFamily="34" charset="0"/>
                <a:cs typeface="Arial" panose="020B0604020202020204" pitchFamily="34" charset="0"/>
              </a:rPr>
              <a:t>A </a:t>
            </a:r>
            <a:r>
              <a:rPr lang="en-US" dirty="0">
                <a:latin typeface="Arial" panose="020B0604020202020204" pitchFamily="34" charset="0"/>
                <a:cs typeface="Arial" panose="020B0604020202020204" pitchFamily="34" charset="0"/>
              </a:rPr>
              <a:t>Welsh study found 9% of all antibacterial drugs dispensed in primary care were prescribed by </a:t>
            </a:r>
            <a:r>
              <a:rPr lang="en-US" dirty="0" smtClean="0">
                <a:latin typeface="Arial" panose="020B0604020202020204" pitchFamily="34" charset="0"/>
                <a:cs typeface="Arial" panose="020B0604020202020204" pitchFamily="34" charset="0"/>
              </a:rPr>
              <a:t>dentists.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3760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latin typeface="Arial" panose="020B0604020202020204" pitchFamily="34" charset="0"/>
                <a:cs typeface="Arial" panose="020B0604020202020204" pitchFamily="34" charset="0"/>
              </a:rPr>
              <a:t>In recent times, public and professional attention has been focused on the international problem of antibiotic resistance, following publication by the World Health </a:t>
            </a:r>
            <a:r>
              <a:rPr lang="en-US" dirty="0" err="1">
                <a:latin typeface="Arial" panose="020B0604020202020204" pitchFamily="34" charset="0"/>
                <a:cs typeface="Arial" panose="020B0604020202020204" pitchFamily="34" charset="0"/>
              </a:rPr>
              <a:t>Organisation</a:t>
            </a:r>
            <a:r>
              <a:rPr lang="en-US" dirty="0">
                <a:latin typeface="Arial" panose="020B0604020202020204" pitchFamily="34" charset="0"/>
                <a:cs typeface="Arial" panose="020B0604020202020204" pitchFamily="34" charset="0"/>
              </a:rPr>
              <a:t> of its global report on surveillance of antibiotic </a:t>
            </a:r>
            <a:r>
              <a:rPr lang="en-US" dirty="0" smtClean="0">
                <a:latin typeface="Arial" panose="020B0604020202020204" pitchFamily="34" charset="0"/>
                <a:cs typeface="Arial" panose="020B0604020202020204" pitchFamily="34" charset="0"/>
              </a:rPr>
              <a:t>resistance,</a:t>
            </a:r>
            <a:r>
              <a:rPr lang="en-US" dirty="0">
                <a:latin typeface="Arial" panose="020B0604020202020204" pitchFamily="34" charset="0"/>
                <a:cs typeface="Arial" panose="020B0604020202020204" pitchFamily="34" charset="0"/>
              </a:rPr>
              <a:t> which has been heavily reported in the media and to which politicians have reacted. Profligate misuse of antibiotics is a major contributing factor to antimicrobial drug resistance, and clinical problems caused by organisms such as </a:t>
            </a:r>
            <a:r>
              <a:rPr lang="en-US" dirty="0" smtClean="0">
                <a:latin typeface="Arial" panose="020B0604020202020204" pitchFamily="34" charset="0"/>
                <a:cs typeface="Arial" panose="020B0604020202020204" pitchFamily="34" charset="0"/>
              </a:rPr>
              <a:t>MRSA</a:t>
            </a:r>
            <a:r>
              <a:rPr lang="en-US" dirty="0">
                <a:latin typeface="Arial" panose="020B0604020202020204" pitchFamily="34" charset="0"/>
                <a:cs typeface="Arial" panose="020B0604020202020204" pitchFamily="34" charset="0"/>
              </a:rPr>
              <a:t> are well </a:t>
            </a:r>
            <a:r>
              <a:rPr lang="en-US" dirty="0" err="1">
                <a:latin typeface="Arial" panose="020B0604020202020204" pitchFamily="34" charset="0"/>
                <a:cs typeface="Arial" panose="020B0604020202020204" pitchFamily="34" charset="0"/>
              </a:rPr>
              <a:t>recognised</a:t>
            </a:r>
            <a:r>
              <a:rPr lang="en-US" dirty="0">
                <a:latin typeface="Arial" panose="020B0604020202020204" pitchFamily="34" charset="0"/>
                <a:cs typeface="Arial" panose="020B0604020202020204" pitchFamily="34" charset="0"/>
              </a:rPr>
              <a:t>, prompting all healthcare workers, including dentists, to reflect carefully on their prescribing habits</a:t>
            </a:r>
          </a:p>
        </p:txBody>
      </p:sp>
    </p:spTree>
    <p:extLst>
      <p:ext uri="{BB962C8B-B14F-4D97-AF65-F5344CB8AC3E}">
        <p14:creationId xmlns:p14="http://schemas.microsoft.com/office/powerpoint/2010/main" val="601822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07868" y="1253331"/>
            <a:ext cx="10515600" cy="4351338"/>
          </a:xfrm>
        </p:spPr>
        <p:txBody>
          <a:bodyPr>
            <a:noAutofit/>
          </a:bodyPr>
          <a:lstStyle/>
          <a:p>
            <a:pPr marL="0" indent="0">
              <a:buNone/>
            </a:pPr>
            <a:r>
              <a:rPr lang="en-US" dirty="0">
                <a:latin typeface="Arial" panose="020B0604020202020204" pitchFamily="34" charset="0"/>
                <a:cs typeface="Arial" panose="020B0604020202020204" pitchFamily="34" charset="0"/>
              </a:rPr>
              <a:t>Antibiotic prescribing practices by dentists have been examined in detail in a recent study and reveal significant room for improvement</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Prescription of an antibiotic should be based on accurate diagnosis and is only indicated for the management in a limited number of bacterial infections in </a:t>
            </a:r>
            <a:r>
              <a:rPr lang="en-US" dirty="0" smtClean="0">
                <a:latin typeface="Arial" panose="020B0604020202020204" pitchFamily="34" charset="0"/>
                <a:cs typeface="Arial" panose="020B0604020202020204" pitchFamily="34" charset="0"/>
              </a:rPr>
              <a:t>dentistry.</a:t>
            </a:r>
            <a:r>
              <a:rPr lang="en-US" dirty="0">
                <a:latin typeface="Arial" panose="020B0604020202020204" pitchFamily="34" charset="0"/>
                <a:cs typeface="Arial" panose="020B0604020202020204" pitchFamily="34" charset="0"/>
              </a:rPr>
              <a:t> Unless there are clinical signs of spreading infection or the patient is becoming systemically unwell, antibiotics should not be a first line measure where local surgical actions are </a:t>
            </a:r>
            <a:r>
              <a:rPr lang="en-US" dirty="0" smtClean="0">
                <a:latin typeface="Arial" panose="020B0604020202020204" pitchFamily="34" charset="0"/>
                <a:cs typeface="Arial" panose="020B0604020202020204" pitchFamily="34" charset="0"/>
              </a:rPr>
              <a:t>required.</a:t>
            </a:r>
            <a:r>
              <a:rPr lang="en-US" dirty="0">
                <a:latin typeface="Arial" panose="020B0604020202020204" pitchFamily="34" charset="0"/>
                <a:cs typeface="Arial" panose="020B0604020202020204" pitchFamily="34" charset="0"/>
              </a:rPr>
              <a:t> In such cases, primary treatment is surgical debridement, removal of the cause of the infection, and drainage of </a:t>
            </a:r>
            <a:r>
              <a:rPr lang="en-US" dirty="0" smtClean="0">
                <a:latin typeface="Arial" panose="020B0604020202020204" pitchFamily="34" charset="0"/>
                <a:cs typeface="Arial" panose="020B0604020202020204" pitchFamily="34" charset="0"/>
              </a:rPr>
              <a:t>pus.</a:t>
            </a:r>
            <a:r>
              <a:rPr lang="en-US" dirty="0">
                <a:latin typeface="Arial" panose="020B0604020202020204" pitchFamily="34" charset="0"/>
                <a:cs typeface="Arial" panose="020B0604020202020204" pitchFamily="34" charset="0"/>
              </a:rPr>
              <a:t> On occasions, antibiotics may be required as an adjunct to local surgical measures in the treatment of purulent orofacial infections, though in many cases drainage alone is sufficient for the immunocompetent host</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9751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b="1" dirty="0">
                <a:latin typeface="Arial" panose="020B0604020202020204" pitchFamily="34" charset="0"/>
                <a:cs typeface="Arial" panose="020B0604020202020204" pitchFamily="34" charset="0"/>
              </a:rPr>
              <a:t>Treatment / Management</a:t>
            </a:r>
            <a:r>
              <a:rPr lang="en-US" b="1" dirty="0"/>
              <a:t/>
            </a:r>
            <a:br>
              <a:rPr lang="en-US" b="1" dirty="0"/>
            </a:br>
            <a:endParaRPr lang="en-US" dirty="0"/>
          </a:p>
        </p:txBody>
      </p:sp>
      <p:sp>
        <p:nvSpPr>
          <p:cNvPr id="3" name="Content Placeholder 2"/>
          <p:cNvSpPr>
            <a:spLocks noGrp="1"/>
          </p:cNvSpPr>
          <p:nvPr>
            <p:ph idx="1"/>
          </p:nvPr>
        </p:nvSpPr>
        <p:spPr>
          <a:xfrm>
            <a:off x="838200" y="896982"/>
            <a:ext cx="10515600" cy="5503817"/>
          </a:xfrm>
        </p:spPr>
        <p:txBody>
          <a:bodyPr>
            <a:noAutofit/>
          </a:bodyPr>
          <a:lstStyle/>
          <a:p>
            <a:pPr marL="0" indent="0">
              <a:buNone/>
            </a:pPr>
            <a:r>
              <a:rPr lang="en-US" sz="2000" dirty="0">
                <a:latin typeface="Arial" panose="020B0604020202020204" pitchFamily="34" charset="0"/>
                <a:cs typeface="Arial" panose="020B0604020202020204" pitchFamily="34" charset="0"/>
              </a:rPr>
              <a:t>Although only oral vancomycin and </a:t>
            </a:r>
            <a:r>
              <a:rPr lang="en-US" sz="2000" dirty="0" err="1">
                <a:latin typeface="Arial" panose="020B0604020202020204" pitchFamily="34" charset="0"/>
                <a:cs typeface="Arial" panose="020B0604020202020204" pitchFamily="34" charset="0"/>
              </a:rPr>
              <a:t>fidaxomicin</a:t>
            </a:r>
            <a:r>
              <a:rPr lang="en-US" sz="2000" dirty="0">
                <a:latin typeface="Arial" panose="020B0604020202020204" pitchFamily="34" charset="0"/>
                <a:cs typeface="Arial" panose="020B0604020202020204" pitchFamily="34" charset="0"/>
              </a:rPr>
              <a:t> have US Food and Drug Administration approval for treatment of </a:t>
            </a:r>
            <a:r>
              <a:rPr lang="en-US" sz="2000" i="1" dirty="0">
                <a:latin typeface="Arial" panose="020B0604020202020204" pitchFamily="34" charset="0"/>
                <a:cs typeface="Arial" panose="020B0604020202020204" pitchFamily="34" charset="0"/>
              </a:rPr>
              <a:t>C. difficile</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colitis: </a:t>
            </a:r>
          </a:p>
          <a:p>
            <a:pPr marL="0" indent="0">
              <a:buNone/>
            </a:pPr>
            <a:r>
              <a:rPr lang="en-US" sz="2000" dirty="0" smtClean="0">
                <a:latin typeface="Arial" panose="020B0604020202020204" pitchFamily="34" charset="0"/>
                <a:cs typeface="Arial" panose="020B0604020202020204" pitchFamily="34" charset="0"/>
              </a:rPr>
              <a:t>1. Metronidazole </a:t>
            </a:r>
            <a:r>
              <a:rPr lang="en-US" sz="2000" dirty="0">
                <a:latin typeface="Arial" panose="020B0604020202020204" pitchFamily="34" charset="0"/>
                <a:cs typeface="Arial" panose="020B0604020202020204" pitchFamily="34" charset="0"/>
              </a:rPr>
              <a:t>has remained a first-line agent for four decades. Multiple studies document near the equivalent effect of metronidazole with vancomycin for the initial treatment of mild to moderate</a:t>
            </a:r>
            <a:r>
              <a:rPr lang="en-US" sz="2000" i="1" dirty="0">
                <a:latin typeface="Arial" panose="020B0604020202020204" pitchFamily="34" charset="0"/>
                <a:cs typeface="Arial" panose="020B0604020202020204" pitchFamily="34" charset="0"/>
              </a:rPr>
              <a:t> C. difficile</a:t>
            </a:r>
            <a:r>
              <a:rPr lang="en-US" sz="2000" dirty="0">
                <a:latin typeface="Arial" panose="020B0604020202020204" pitchFamily="34" charset="0"/>
                <a:cs typeface="Arial" panose="020B0604020202020204" pitchFamily="34" charset="0"/>
              </a:rPr>
              <a:t> colitis.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2. Criteria </a:t>
            </a:r>
            <a:r>
              <a:rPr lang="en-US" sz="2000" dirty="0">
                <a:latin typeface="Arial" panose="020B0604020202020204" pitchFamily="34" charset="0"/>
                <a:cs typeface="Arial" panose="020B0604020202020204" pitchFamily="34" charset="0"/>
              </a:rPr>
              <a:t>for severe </a:t>
            </a:r>
            <a:r>
              <a:rPr lang="en-US" sz="2000" i="1" dirty="0">
                <a:latin typeface="Arial" panose="020B0604020202020204" pitchFamily="34" charset="0"/>
                <a:cs typeface="Arial" panose="020B0604020202020204" pitchFamily="34" charset="0"/>
              </a:rPr>
              <a:t>C. difficile</a:t>
            </a:r>
            <a:r>
              <a:rPr lang="en-US" sz="2000" dirty="0">
                <a:latin typeface="Arial" panose="020B0604020202020204" pitchFamily="34" charset="0"/>
                <a:cs typeface="Arial" panose="020B0604020202020204" pitchFamily="34" charset="0"/>
              </a:rPr>
              <a:t> colitis include: </a:t>
            </a:r>
            <a:r>
              <a:rPr lang="en-US" sz="2000" dirty="0" err="1">
                <a:latin typeface="Arial" panose="020B0604020202020204" pitchFamily="34" charset="0"/>
                <a:cs typeface="Arial" panose="020B0604020202020204" pitchFamily="34" charset="0"/>
              </a:rPr>
              <a:t>leukemoid</a:t>
            </a:r>
            <a:r>
              <a:rPr lang="en-US" sz="2000" dirty="0">
                <a:latin typeface="Arial" panose="020B0604020202020204" pitchFamily="34" charset="0"/>
                <a:cs typeface="Arial" panose="020B0604020202020204" pitchFamily="34" charset="0"/>
              </a:rPr>
              <a:t> reaction greater than 35,000/mm3, hypotension, admission to an intensive care unit, elevated serum lactate, and/or evidence of end-organ damage such as acute kidney injury or delirium; most manifestations of pseudomembranous colitis will signify severe disease. Because of superior cure rates for severe disease, administer oral vancomycin as first-line treatment of </a:t>
            </a:r>
            <a:r>
              <a:rPr lang="en-US" sz="2000" i="1" dirty="0">
                <a:latin typeface="Arial" panose="020B0604020202020204" pitchFamily="34" charset="0"/>
                <a:cs typeface="Arial" panose="020B0604020202020204" pitchFamily="34" charset="0"/>
              </a:rPr>
              <a:t>C. difficile</a:t>
            </a:r>
            <a:r>
              <a:rPr lang="en-US" sz="2000" dirty="0">
                <a:latin typeface="Arial" panose="020B0604020202020204" pitchFamily="34" charset="0"/>
                <a:cs typeface="Arial" panose="020B0604020202020204" pitchFamily="34" charset="0"/>
              </a:rPr>
              <a:t> colitis.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3. With </a:t>
            </a:r>
            <a:r>
              <a:rPr lang="en-US" sz="2000" dirty="0">
                <a:latin typeface="Arial" panose="020B0604020202020204" pitchFamily="34" charset="0"/>
                <a:cs typeface="Arial" panose="020B0604020202020204" pitchFamily="34" charset="0"/>
              </a:rPr>
              <a:t>recurrent </a:t>
            </a:r>
            <a:r>
              <a:rPr lang="en-US" sz="2000" i="1" dirty="0">
                <a:latin typeface="Arial" panose="020B0604020202020204" pitchFamily="34" charset="0"/>
                <a:cs typeface="Arial" panose="020B0604020202020204" pitchFamily="34" charset="0"/>
              </a:rPr>
              <a:t>C. difficile</a:t>
            </a:r>
            <a:r>
              <a:rPr lang="en-US" sz="2000" dirty="0">
                <a:latin typeface="Arial" panose="020B0604020202020204" pitchFamily="34" charset="0"/>
                <a:cs typeface="Arial" panose="020B0604020202020204" pitchFamily="34" charset="0"/>
              </a:rPr>
              <a:t> colitis after oral vancomycin therapy, consider either </a:t>
            </a:r>
            <a:r>
              <a:rPr lang="en-US" sz="2000" dirty="0" err="1">
                <a:latin typeface="Arial" panose="020B0604020202020204" pitchFamily="34" charset="0"/>
                <a:cs typeface="Arial" panose="020B0604020202020204" pitchFamily="34" charset="0"/>
              </a:rPr>
              <a:t>fidaxomicin</a:t>
            </a:r>
            <a:r>
              <a:rPr lang="en-US" sz="2000" dirty="0">
                <a:latin typeface="Arial" panose="020B0604020202020204" pitchFamily="34" charset="0"/>
                <a:cs typeface="Arial" panose="020B0604020202020204" pitchFamily="34" charset="0"/>
              </a:rPr>
              <a:t> or </a:t>
            </a:r>
            <a:r>
              <a:rPr lang="en-US" sz="2000" dirty="0" err="1">
                <a:latin typeface="Arial" panose="020B0604020202020204" pitchFamily="34" charset="0"/>
                <a:cs typeface="Arial" panose="020B0604020202020204" pitchFamily="34" charset="0"/>
              </a:rPr>
              <a:t>rifaximin</a:t>
            </a:r>
            <a:r>
              <a:rPr lang="en-US" sz="2000" dirty="0">
                <a:latin typeface="Arial" panose="020B0604020202020204" pitchFamily="34" charset="0"/>
                <a:cs typeface="Arial" panose="020B0604020202020204" pitchFamily="34" charset="0"/>
              </a:rPr>
              <a:t> oral administration.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4. For </a:t>
            </a:r>
            <a:r>
              <a:rPr lang="en-US" sz="2000" dirty="0">
                <a:latin typeface="Arial" panose="020B0604020202020204" pitchFamily="34" charset="0"/>
                <a:cs typeface="Arial" panose="020B0604020202020204" pitchFamily="34" charset="0"/>
              </a:rPr>
              <a:t>fulminant </a:t>
            </a:r>
            <a:r>
              <a:rPr lang="en-US" sz="2000" i="1" dirty="0">
                <a:latin typeface="Arial" panose="020B0604020202020204" pitchFamily="34" charset="0"/>
                <a:cs typeface="Arial" panose="020B0604020202020204" pitchFamily="34" charset="0"/>
              </a:rPr>
              <a:t>C. difficile</a:t>
            </a:r>
            <a:r>
              <a:rPr lang="en-US" sz="2000" dirty="0">
                <a:latin typeface="Arial" panose="020B0604020202020204" pitchFamily="34" charset="0"/>
                <a:cs typeface="Arial" panose="020B0604020202020204" pitchFamily="34" charset="0"/>
              </a:rPr>
              <a:t> pseudomembranous colitis refractory to pharmacological therapy or with complications such as megacolon or colonic perforation, surgical intervention may be warranted, including hemicolectomy.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Recurrent</a:t>
            </a:r>
            <a:r>
              <a:rPr lang="en-US" sz="2000" i="1" dirty="0">
                <a:latin typeface="Arial" panose="020B0604020202020204" pitchFamily="34" charset="0"/>
                <a:cs typeface="Arial" panose="020B0604020202020204" pitchFamily="34" charset="0"/>
              </a:rPr>
              <a:t> C. difficile</a:t>
            </a:r>
            <a:r>
              <a:rPr lang="en-US" sz="2000" dirty="0">
                <a:latin typeface="Arial" panose="020B0604020202020204" pitchFamily="34" charset="0"/>
                <a:cs typeface="Arial" panose="020B0604020202020204" pitchFamily="34" charset="0"/>
              </a:rPr>
              <a:t> colitis commonly occurs following initial pharmacologic therapy; usually, the initial antibiotic therapy is reinstituted unless evidence exists of worsening disease severity. </a:t>
            </a: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With </a:t>
            </a:r>
            <a:r>
              <a:rPr lang="en-US" sz="2000" dirty="0">
                <a:latin typeface="Arial" panose="020B0604020202020204" pitchFamily="34" charset="0"/>
                <a:cs typeface="Arial" panose="020B0604020202020204" pitchFamily="34" charset="0"/>
              </a:rPr>
              <a:t>three or more disease recurrences despite therapy with oral vancomycin, fecal microbiota transplant has shown benefit in small trials.</a:t>
            </a:r>
          </a:p>
        </p:txBody>
      </p:sp>
    </p:spTree>
    <p:extLst>
      <p:ext uri="{BB962C8B-B14F-4D97-AF65-F5344CB8AC3E}">
        <p14:creationId xmlns:p14="http://schemas.microsoft.com/office/powerpoint/2010/main" val="3595234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smtClean="0">
                <a:latin typeface="Arial" panose="020B0604020202020204" pitchFamily="34" charset="0"/>
                <a:cs typeface="Arial" panose="020B0604020202020204" pitchFamily="34" charset="0"/>
              </a:rPr>
              <a:t>Antibiotic in dentistry</a:t>
            </a:r>
            <a:endParaRPr lang="en-US" sz="3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lgn="ctr">
              <a:buNone/>
            </a:pPr>
            <a:r>
              <a:rPr lang="en-US" dirty="0">
                <a:latin typeface="Arial" panose="020B0604020202020204" pitchFamily="34" charset="0"/>
                <a:cs typeface="Arial" panose="020B0604020202020204" pitchFamily="34" charset="0"/>
              </a:rPr>
              <a:t>Dental infections are commonly presented by symptoms of pain and swelling in the oral area. These infections should be treated as soon as possible, as they may lead to severe and irrecoverable consequences such as osteomyelitis, brain abscess, airway obstruction, carotid infection, sinusitis, septicemia, meningitis, cavernous sinus thrombosis, orbital abscess, and loss of </a:t>
            </a:r>
            <a:r>
              <a:rPr lang="en-US" dirty="0" smtClean="0">
                <a:latin typeface="Arial" panose="020B0604020202020204" pitchFamily="34" charset="0"/>
                <a:cs typeface="Arial" panose="020B0604020202020204" pitchFamily="34" charset="0"/>
              </a:rPr>
              <a:t>vision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8098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latin typeface="Arial" panose="020B0604020202020204" pitchFamily="34" charset="0"/>
                <a:cs typeface="Arial" panose="020B0604020202020204" pitchFamily="34" charset="0"/>
              </a:rPr>
              <a:t>Dental infections could be cured by surgical interventions, endodontics therapy, and antibiotic </a:t>
            </a:r>
            <a:r>
              <a:rPr lang="en-US" dirty="0" smtClean="0">
                <a:latin typeface="Arial" panose="020B0604020202020204" pitchFamily="34" charset="0"/>
                <a:cs typeface="Arial" panose="020B0604020202020204" pitchFamily="34" charset="0"/>
              </a:rPr>
              <a:t>prescriptions</a:t>
            </a:r>
          </a:p>
          <a:p>
            <a:pPr marL="0" indent="0">
              <a:buNone/>
            </a:pPr>
            <a:r>
              <a:rPr lang="en-US" dirty="0">
                <a:latin typeface="Arial" panose="020B0604020202020204" pitchFamily="34" charset="0"/>
                <a:cs typeface="Arial" panose="020B0604020202020204" pitchFamily="34" charset="0"/>
              </a:rPr>
              <a:t>The early surgical management of the infected tooth should be carried out to prevent further consequences; this may include debridement, irrigation, and incision and drainage </a:t>
            </a:r>
            <a:r>
              <a:rPr lang="en-US" dirty="0" smtClean="0">
                <a:latin typeface="Arial" panose="020B0604020202020204" pitchFamily="34" charset="0"/>
                <a:cs typeface="Arial" panose="020B0604020202020204" pitchFamily="34" charset="0"/>
              </a:rPr>
              <a:t>in </a:t>
            </a:r>
            <a:r>
              <a:rPr lang="en-US" dirty="0">
                <a:latin typeface="Arial" panose="020B0604020202020204" pitchFamily="34" charset="0"/>
                <a:cs typeface="Arial" panose="020B0604020202020204" pitchFamily="34" charset="0"/>
              </a:rPr>
              <a:t>severe </a:t>
            </a:r>
            <a:r>
              <a:rPr lang="en-US" dirty="0" smtClean="0">
                <a:latin typeface="Arial" panose="020B0604020202020204" pitchFamily="34" charset="0"/>
                <a:cs typeface="Arial" panose="020B0604020202020204" pitchFamily="34" charset="0"/>
              </a:rPr>
              <a:t>cases. </a:t>
            </a:r>
            <a:r>
              <a:rPr lang="en-US" dirty="0">
                <a:latin typeface="Arial" panose="020B0604020202020204" pitchFamily="34" charset="0"/>
                <a:cs typeface="Arial" panose="020B0604020202020204" pitchFamily="34" charset="0"/>
              </a:rPr>
              <a:t>Furthermore, in patients with the signs of systemic involvement, administration of intravenous antibiotics according to bacterial cultures and sensitivity is suggested</a:t>
            </a:r>
          </a:p>
        </p:txBody>
      </p:sp>
    </p:spTree>
    <p:extLst>
      <p:ext uri="{BB962C8B-B14F-4D97-AF65-F5344CB8AC3E}">
        <p14:creationId xmlns:p14="http://schemas.microsoft.com/office/powerpoint/2010/main" val="12593261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371</Words>
  <Application>Microsoft Office PowerPoint</Application>
  <PresentationFormat>Widescreen</PresentationFormat>
  <Paragraphs>33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Cambria</vt:lpstr>
      <vt:lpstr>Office Theme</vt:lpstr>
      <vt:lpstr>   Clostridium difficile enterocolitis after antibiotic treatment. Antibiotic therapy in dentistry</vt:lpstr>
      <vt:lpstr>PowerPoint Presentation</vt:lpstr>
      <vt:lpstr>Epidemiology</vt:lpstr>
      <vt:lpstr>Dentistry and Clostridium difficile infection</vt:lpstr>
      <vt:lpstr>PowerPoint Presentation</vt:lpstr>
      <vt:lpstr>PowerPoint Presentation</vt:lpstr>
      <vt:lpstr>Treatment / Management </vt:lpstr>
      <vt:lpstr>Antibiotic in dentistry</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Pablo</dc:creator>
  <cp:lastModifiedBy>Pablo</cp:lastModifiedBy>
  <cp:revision>6</cp:revision>
  <dcterms:created xsi:type="dcterms:W3CDTF">2024-02-19T01:01:10Z</dcterms:created>
  <dcterms:modified xsi:type="dcterms:W3CDTF">2024-02-19T01:49:09Z</dcterms:modified>
</cp:coreProperties>
</file>