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6" r:id="rId2"/>
    <p:sldId id="273" r:id="rId3"/>
    <p:sldId id="282" r:id="rId4"/>
    <p:sldId id="294" r:id="rId5"/>
    <p:sldId id="295" r:id="rId6"/>
    <p:sldId id="274" r:id="rId7"/>
    <p:sldId id="281" r:id="rId8"/>
    <p:sldId id="293" r:id="rId9"/>
    <p:sldId id="275" r:id="rId10"/>
    <p:sldId id="276" r:id="rId11"/>
    <p:sldId id="277" r:id="rId12"/>
    <p:sldId id="27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D4ADD348-C525-4C9D-81DF-7FDC3534152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05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7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73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8571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605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6843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6412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064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506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665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4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682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527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37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61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411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D348-C525-4C9D-81DF-7FDC3534152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96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DD348-C525-4C9D-81DF-7FDC3534152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EB127-CB3A-4B9A-97C4-5202F17AD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9005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Comic Sans MS" panose="030F0702030302020204" pitchFamily="66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35EAA-24B2-0E83-BDEE-FFA767C35F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788" y="1824500"/>
            <a:ext cx="11535508" cy="1357607"/>
          </a:xfrm>
        </p:spPr>
        <p:txBody>
          <a:bodyPr>
            <a:normAutofit/>
          </a:bodyPr>
          <a:lstStyle/>
          <a:p>
            <a:pPr algn="ctr"/>
            <a:r>
              <a:rPr lang="en-US" sz="3600" dirty="0" err="1"/>
              <a:t>TreatING</a:t>
            </a:r>
            <a:r>
              <a:rPr lang="en-US" sz="3600" dirty="0"/>
              <a:t> Clostridium difficile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63DAE5-83E4-202E-474D-2CC643EC6394}"/>
              </a:ext>
            </a:extLst>
          </p:cNvPr>
          <p:cNvSpPr txBox="1"/>
          <p:nvPr/>
        </p:nvSpPr>
        <p:spPr>
          <a:xfrm>
            <a:off x="970670" y="5711483"/>
            <a:ext cx="2335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Dr. Bo</a:t>
            </a:r>
            <a:r>
              <a:rPr lang="sr-Latn-RS" dirty="0">
                <a:latin typeface="Comic Sans MS" panose="030F0702030302020204" pitchFamily="66" charset="0"/>
              </a:rPr>
              <a:t>ž</a:t>
            </a:r>
            <a:r>
              <a:rPr lang="en-US" dirty="0" err="1">
                <a:latin typeface="Comic Sans MS" panose="030F0702030302020204" pitchFamily="66" charset="0"/>
              </a:rPr>
              <a:t>idar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Pindović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A6441C-AA40-ECED-17E3-974CC1B4DA77}"/>
              </a:ext>
            </a:extLst>
          </p:cNvPr>
          <p:cNvSpPr txBox="1"/>
          <p:nvPr/>
        </p:nvSpPr>
        <p:spPr>
          <a:xfrm>
            <a:off x="4718091" y="5711483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University of Kragujevac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50D6FC-1AE2-1E7B-E0D7-1DE2D5F90456}"/>
              </a:ext>
            </a:extLst>
          </p:cNvPr>
          <p:cNvSpPr txBox="1"/>
          <p:nvPr/>
        </p:nvSpPr>
        <p:spPr>
          <a:xfrm>
            <a:off x="8750334" y="5711483"/>
            <a:ext cx="319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Faculty of Medical Sciences</a:t>
            </a:r>
          </a:p>
        </p:txBody>
      </p:sp>
    </p:spTree>
    <p:extLst>
      <p:ext uri="{BB962C8B-B14F-4D97-AF65-F5344CB8AC3E}">
        <p14:creationId xmlns:p14="http://schemas.microsoft.com/office/powerpoint/2010/main" val="1415290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88A6C-3FB4-E81D-B020-18E0C02F0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Additional Therapeutic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7EEAC0-0FC3-8023-C914-BE39751F6B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Probiotics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The use of probiotics may be recommended to expedite the restoration of healthy intestinal flora.</a:t>
            </a:r>
          </a:p>
          <a:p>
            <a:r>
              <a:rPr lang="en-US" dirty="0">
                <a:solidFill>
                  <a:srgbClr val="FFC000"/>
                </a:solidFill>
              </a:rPr>
              <a:t>Fecal transplantation:</a:t>
            </a:r>
          </a:p>
          <a:p>
            <a:pPr lvl="1"/>
            <a:r>
              <a:rPr lang="en-US" dirty="0"/>
              <a:t>Involves the transfer of fecal matter from a healthy individual to the intestines of an infected individual to restore normal intestinal flora.</a:t>
            </a:r>
          </a:p>
          <a:p>
            <a:pPr lvl="1"/>
            <a:r>
              <a:rPr lang="en-US" dirty="0"/>
              <a:t>In case of recurrent infection.</a:t>
            </a:r>
          </a:p>
        </p:txBody>
      </p:sp>
    </p:spTree>
    <p:extLst>
      <p:ext uri="{BB962C8B-B14F-4D97-AF65-F5344CB8AC3E}">
        <p14:creationId xmlns:p14="http://schemas.microsoft.com/office/powerpoint/2010/main" val="3066167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6F439B-4DF9-D30B-A92F-CA5F890AC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Education on Prevention:</a:t>
            </a:r>
          </a:p>
          <a:p>
            <a:r>
              <a:rPr lang="en-US" dirty="0"/>
              <a:t>The physician should provide advice on preventive measures to reduce the risk of recurrent infection, including advice on proper hand hygiene and cautious use of antibiotics.</a:t>
            </a:r>
          </a:p>
        </p:txBody>
      </p:sp>
    </p:spTree>
    <p:extLst>
      <p:ext uri="{BB962C8B-B14F-4D97-AF65-F5344CB8AC3E}">
        <p14:creationId xmlns:p14="http://schemas.microsoft.com/office/powerpoint/2010/main" val="1988401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2BEB4-4088-E2DB-5165-C7C63435B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What if the proposed therapy does not achieve the desired effect?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CEF19-9EB6-68C4-3BCE-3478349BEE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4824" y="2288464"/>
            <a:ext cx="7499176" cy="392388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/>
              <a:t>The choice of other antibiotics will depend on the severity of the infection, sensitivity of the causative agent, previously used antibiotics, and other factors.</a:t>
            </a:r>
          </a:p>
          <a:p>
            <a:pPr algn="just"/>
            <a:r>
              <a:rPr lang="en-US" dirty="0">
                <a:solidFill>
                  <a:srgbClr val="FFC000"/>
                </a:solidFill>
              </a:rPr>
              <a:t>Fidaxomicin</a:t>
            </a:r>
          </a:p>
          <a:p>
            <a:pPr algn="just"/>
            <a:r>
              <a:rPr lang="en-US" dirty="0">
                <a:solidFill>
                  <a:srgbClr val="FFC000"/>
                </a:solidFill>
              </a:rPr>
              <a:t>Rifaximin</a:t>
            </a:r>
          </a:p>
          <a:p>
            <a:pPr algn="just"/>
            <a:r>
              <a:rPr lang="en-US" dirty="0">
                <a:solidFill>
                  <a:srgbClr val="FFC000"/>
                </a:solidFill>
              </a:rPr>
              <a:t>Teicoplanin</a:t>
            </a:r>
          </a:p>
        </p:txBody>
      </p:sp>
    </p:spTree>
    <p:extLst>
      <p:ext uri="{BB962C8B-B14F-4D97-AF65-F5344CB8AC3E}">
        <p14:creationId xmlns:p14="http://schemas.microsoft.com/office/powerpoint/2010/main" val="4208827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A2B87-5295-76ED-71BE-5E29277BC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Metronidazole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ACCB8B-9F6E-AA7A-297E-3D77E8EC1A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b="1" dirty="0">
                <a:solidFill>
                  <a:srgbClr val="FFC000"/>
                </a:solidFill>
              </a:rPr>
              <a:t>Dosage</a:t>
            </a:r>
            <a:r>
              <a:rPr lang="en-US" b="1" dirty="0"/>
              <a:t>: </a:t>
            </a:r>
            <a:r>
              <a:rPr lang="sr-Latn-RS" b="1" dirty="0"/>
              <a:t>The u</a:t>
            </a:r>
            <a:r>
              <a:rPr lang="en-US" b="1" dirty="0" err="1"/>
              <a:t>sually</a:t>
            </a:r>
            <a:r>
              <a:rPr lang="en-US" b="1" dirty="0"/>
              <a:t> recommended dose is 500 mg to 750 mg orally every 8 hours for 10-14 days.</a:t>
            </a:r>
          </a:p>
          <a:p>
            <a:pPr algn="just"/>
            <a:r>
              <a:rPr lang="en-US" b="1" dirty="0">
                <a:solidFill>
                  <a:srgbClr val="FF0000"/>
                </a:solidFill>
              </a:rPr>
              <a:t>Possible adverse effects:</a:t>
            </a:r>
          </a:p>
          <a:p>
            <a:pPr algn="just"/>
            <a:r>
              <a:rPr lang="en-US" b="1" dirty="0"/>
              <a:t>Nausea, vomiting.</a:t>
            </a:r>
          </a:p>
          <a:p>
            <a:pPr algn="just"/>
            <a:r>
              <a:rPr lang="en-US" b="1" dirty="0"/>
              <a:t>Change in </a:t>
            </a:r>
            <a:r>
              <a:rPr lang="sr-Latn-RS" b="1" dirty="0"/>
              <a:t>sense of </a:t>
            </a:r>
            <a:r>
              <a:rPr lang="en-US" b="1" dirty="0"/>
              <a:t>taste.</a:t>
            </a:r>
          </a:p>
          <a:p>
            <a:pPr algn="just"/>
            <a:r>
              <a:rPr lang="en-US" b="1" dirty="0"/>
              <a:t>Fatigue.</a:t>
            </a:r>
          </a:p>
          <a:p>
            <a:pPr algn="just"/>
            <a:r>
              <a:rPr lang="en-US" b="1" dirty="0">
                <a:solidFill>
                  <a:srgbClr val="92D050"/>
                </a:solidFill>
              </a:rPr>
              <a:t>Possible change in urine color (dark discoloration).</a:t>
            </a:r>
          </a:p>
          <a:p>
            <a:pPr algn="just"/>
            <a:r>
              <a:rPr lang="en-US" b="1" dirty="0"/>
              <a:t>Rarely, neurological symptoms such as tingling.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731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1FD8EA-FFF3-8C98-1CCC-40B4C4F800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EDCEA-AE2C-79FB-28F4-55A7F02E2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Metronidazole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2CC8A-35BF-471E-3DF9-81B3239F3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10492403" cy="3416300"/>
          </a:xfrm>
        </p:spPr>
        <p:txBody>
          <a:bodyPr>
            <a:normAutofit/>
          </a:bodyPr>
          <a:lstStyle/>
          <a:p>
            <a:pPr algn="just"/>
            <a:r>
              <a:rPr lang="en-US" sz="2400" b="0" i="0" dirty="0">
                <a:effectLst/>
              </a:rPr>
              <a:t>Metronidazole is an antibiotic belonging to the nitroimidazole class and is used for treating various anaerobic bacterial and protozoal infections.</a:t>
            </a:r>
          </a:p>
          <a:p>
            <a:pPr algn="just"/>
            <a:r>
              <a:rPr lang="en-US" sz="2400" b="0" i="0" dirty="0">
                <a:effectLst/>
              </a:rPr>
              <a:t>Metronidazole is available in tablet, capsule, and intravenous solution forms.</a:t>
            </a:r>
            <a:endParaRPr lang="sr-Latn-RS" sz="2400" b="0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4636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77604A-85F6-F05C-338F-0F0BE6462A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B60972D-D393-FE6E-B4F0-EEEEF3F72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5293" y="945532"/>
            <a:ext cx="8761413" cy="706964"/>
          </a:xfrm>
        </p:spPr>
        <p:txBody>
          <a:bodyPr/>
          <a:lstStyle/>
          <a:p>
            <a:pPr algn="ctr"/>
            <a:r>
              <a:rPr lang="en-US" dirty="0"/>
              <a:t>Metronidazole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571AE-676E-DFED-1370-2326880C1C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2243" y="2139267"/>
            <a:ext cx="10327512" cy="3416300"/>
          </a:xfrm>
        </p:spPr>
        <p:txBody>
          <a:bodyPr>
            <a:normAutofit/>
          </a:bodyPr>
          <a:lstStyle/>
          <a:p>
            <a:pPr algn="just"/>
            <a:r>
              <a:rPr lang="en-US" sz="2400" b="0" i="0" dirty="0">
                <a:effectLst/>
                <a:cs typeface="Calibri" panose="020F0502020204030204" pitchFamily="34" charset="0"/>
              </a:rPr>
              <a:t>Common adverse effects associated with its use include a bitter taste in the mouth, change in taste</a:t>
            </a:r>
            <a:r>
              <a:rPr lang="sr-Latn-RS" sz="2400" b="0" i="0" dirty="0">
                <a:effectLst/>
                <a:cs typeface="Calibri" panose="020F0502020204030204" pitchFamily="34" charset="0"/>
              </a:rPr>
              <a:t> sensing</a:t>
            </a:r>
            <a:r>
              <a:rPr lang="en-US" sz="2400" b="0" i="0" dirty="0">
                <a:effectLst/>
                <a:cs typeface="Calibri" panose="020F0502020204030204" pitchFamily="34" charset="0"/>
              </a:rPr>
              <a:t>, nausea, vomiting, diarrhea, and rarely allergic reactions.</a:t>
            </a:r>
          </a:p>
          <a:p>
            <a:pPr algn="just"/>
            <a:r>
              <a:rPr lang="en-US" sz="2400" b="0" i="0" dirty="0">
                <a:effectLst/>
                <a:cs typeface="Calibri" panose="020F0502020204030204" pitchFamily="34" charset="0"/>
              </a:rPr>
              <a:t>When combined with mebendazole, it often leads to the development of Stevens-Johnson syndrome.</a:t>
            </a:r>
          </a:p>
          <a:p>
            <a:pPr algn="just"/>
            <a:r>
              <a:rPr lang="en-US" sz="2400" b="0" i="0" dirty="0">
                <a:effectLst/>
                <a:cs typeface="Calibri" panose="020F0502020204030204" pitchFamily="34" charset="0"/>
              </a:rPr>
              <a:t>When combined with alcohol, it can lead to a reaction similar to </a:t>
            </a:r>
            <a:r>
              <a:rPr lang="sr-Latn-RS" sz="2400" b="0" i="0" dirty="0">
                <a:effectLst/>
                <a:cs typeface="Calibri" panose="020F0502020204030204" pitchFamily="34" charset="0"/>
              </a:rPr>
              <a:t>the </a:t>
            </a:r>
            <a:r>
              <a:rPr lang="en-US" sz="2400" b="0" i="0" dirty="0">
                <a:effectLst/>
                <a:cs typeface="Calibri" panose="020F0502020204030204" pitchFamily="34" charset="0"/>
              </a:rPr>
              <a:t>disulfiram</a:t>
            </a:r>
            <a:r>
              <a:rPr lang="sr-Latn-RS" sz="2400" b="0" i="0" dirty="0">
                <a:effectLst/>
                <a:cs typeface="Calibri" panose="020F0502020204030204" pitchFamily="34" charset="0"/>
              </a:rPr>
              <a:t> reaction</a:t>
            </a:r>
            <a:r>
              <a:rPr lang="en-US" sz="2400" b="0" i="0" dirty="0">
                <a:effectLst/>
                <a:cs typeface="Calibri" panose="020F0502020204030204" pitchFamily="34" charset="0"/>
              </a:rPr>
              <a:t>.</a:t>
            </a:r>
            <a:endParaRPr lang="sr-Cyrl-RS" sz="24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45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23D3B2-A454-A06C-F1CB-A7CB2FE98E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10693B1-3622-0979-76EE-FE3233CD7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5293" y="959601"/>
            <a:ext cx="8761413" cy="706964"/>
          </a:xfrm>
        </p:spPr>
        <p:txBody>
          <a:bodyPr/>
          <a:lstStyle/>
          <a:p>
            <a:pPr algn="ctr"/>
            <a:r>
              <a:rPr lang="en-US" dirty="0"/>
              <a:t>Metronidazole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A04140-0DB3-14DE-D298-2C32971F3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718" y="2251808"/>
            <a:ext cx="10252561" cy="3416300"/>
          </a:xfrm>
        </p:spPr>
        <p:txBody>
          <a:bodyPr>
            <a:normAutofit/>
          </a:bodyPr>
          <a:lstStyle/>
          <a:p>
            <a:pPr algn="just"/>
            <a:r>
              <a:rPr lang="sr-Latn-RS" sz="2400" dirty="0">
                <a:cs typeface="Calibri" panose="020F0502020204030204" pitchFamily="34" charset="0"/>
              </a:rPr>
              <a:t>I</a:t>
            </a:r>
            <a:r>
              <a:rPr lang="en-US" sz="2400" dirty="0" err="1">
                <a:cs typeface="Calibri" panose="020F0502020204030204" pitchFamily="34" charset="0"/>
              </a:rPr>
              <a:t>nteracts</a:t>
            </a:r>
            <a:r>
              <a:rPr lang="en-US" sz="2400" dirty="0">
                <a:cs typeface="Calibri" panose="020F0502020204030204" pitchFamily="34" charset="0"/>
              </a:rPr>
              <a:t> with a large number of medications.</a:t>
            </a:r>
          </a:p>
          <a:p>
            <a:pPr algn="just"/>
            <a:r>
              <a:rPr lang="en-US" sz="2400" dirty="0">
                <a:cs typeface="Calibri" panose="020F0502020204030204" pitchFamily="34" charset="0"/>
              </a:rPr>
              <a:t>Caution is advised when using it together with anticoagulant drugs.</a:t>
            </a:r>
          </a:p>
          <a:p>
            <a:pPr algn="just"/>
            <a:r>
              <a:rPr lang="en-US" sz="2400" dirty="0">
                <a:cs typeface="Calibri" panose="020F0502020204030204" pitchFamily="34" charset="0"/>
              </a:rPr>
              <a:t>Its use during pregnancy is not recommended unless absolutely necessary, as it crosses the placental barrier and is excreted in breast milk at the same concentration as in serum.</a:t>
            </a:r>
          </a:p>
          <a:p>
            <a:pPr algn="just"/>
            <a:r>
              <a:rPr lang="en-US" sz="2400" dirty="0">
                <a:cs typeface="Calibri" panose="020F0502020204030204" pitchFamily="34" charset="0"/>
              </a:rPr>
              <a:t>It is predominantly metabolized in the liver.</a:t>
            </a:r>
          </a:p>
        </p:txBody>
      </p:sp>
    </p:spTree>
    <p:extLst>
      <p:ext uri="{BB962C8B-B14F-4D97-AF65-F5344CB8AC3E}">
        <p14:creationId xmlns:p14="http://schemas.microsoft.com/office/powerpoint/2010/main" val="2677375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772B1-F319-059E-EC6D-D8C067D0A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Vancomycin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F90F4-1C6A-1B95-D0D0-EBE9C593C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b="1" dirty="0">
                <a:solidFill>
                  <a:srgbClr val="FFC000"/>
                </a:solidFill>
              </a:rPr>
              <a:t>Dosage</a:t>
            </a:r>
            <a:r>
              <a:rPr lang="en-US" b="1" dirty="0"/>
              <a:t>: The standard dose is 125 mg orally every 6 hours for 10-14 days.</a:t>
            </a:r>
          </a:p>
          <a:p>
            <a:pPr algn="just"/>
            <a:r>
              <a:rPr lang="en-US" b="1" dirty="0">
                <a:solidFill>
                  <a:srgbClr val="FF0000"/>
                </a:solidFill>
              </a:rPr>
              <a:t>Possible adverse effects:</a:t>
            </a:r>
          </a:p>
          <a:p>
            <a:pPr algn="just"/>
            <a:r>
              <a:rPr lang="en-US" b="1" dirty="0"/>
              <a:t>Nausea, vomiting.</a:t>
            </a:r>
          </a:p>
          <a:p>
            <a:pPr algn="just"/>
            <a:r>
              <a:rPr lang="en-US" b="1" dirty="0"/>
              <a:t>Stomach pain.</a:t>
            </a:r>
          </a:p>
          <a:p>
            <a:pPr algn="just"/>
            <a:r>
              <a:rPr lang="en-US" b="1" dirty="0">
                <a:solidFill>
                  <a:srgbClr val="92D050"/>
                </a:solidFill>
              </a:rPr>
              <a:t>Changes in blood clotting.</a:t>
            </a:r>
          </a:p>
          <a:p>
            <a:pPr algn="just"/>
            <a:r>
              <a:rPr lang="en-US" b="1" dirty="0"/>
              <a:t>Rarely, allergic reactions such as rash, itching.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227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26D7F-FC1F-DCB3-5F41-8B8CB2A90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590382"/>
            <a:ext cx="9905998" cy="1478570"/>
          </a:xfrm>
        </p:spPr>
        <p:txBody>
          <a:bodyPr/>
          <a:lstStyle/>
          <a:p>
            <a:pPr algn="ctr"/>
            <a:r>
              <a:rPr lang="en-US" dirty="0"/>
              <a:t>Vancomycin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BC1200-E214-BFBB-78CD-4397C22A5E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6222" y="2068952"/>
            <a:ext cx="9922777" cy="360638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2400" b="0" i="0" dirty="0">
                <a:effectLst/>
              </a:rPr>
              <a:t>Vancomycin acts on bacteria by preventing the synthesis of their cell wall. This mechanism of action is particularly effective against gram-positive bacteria, including methicillin-resistant Staphylococcus aureus (MRSA).</a:t>
            </a:r>
          </a:p>
          <a:p>
            <a:pPr algn="just"/>
            <a:r>
              <a:rPr lang="en-US" sz="2400" b="0" i="0" dirty="0">
                <a:effectLst/>
              </a:rPr>
              <a:t>It is most commonly used as therapy for infections where other antibiotics have failed.</a:t>
            </a:r>
          </a:p>
          <a:p>
            <a:pPr algn="just"/>
            <a:r>
              <a:rPr lang="en-US" sz="2400" b="0" i="0" dirty="0">
                <a:effectLst/>
              </a:rPr>
              <a:t>These infections include meningitis, bacterial sepsis, infective endocarditis, skin and soft tissue infections, and infections of the skeletal system.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23086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3848645-A342-42B3-023B-4F9803964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5293" y="973668"/>
            <a:ext cx="8761413" cy="706964"/>
          </a:xfrm>
        </p:spPr>
        <p:txBody>
          <a:bodyPr/>
          <a:lstStyle/>
          <a:p>
            <a:pPr algn="ctr"/>
            <a:r>
              <a:rPr lang="en-US" dirty="0"/>
              <a:t>Vancomycin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60FB9F-DFFD-31A0-AC0E-1A80305C8A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362" y="1996534"/>
            <a:ext cx="10687276" cy="388779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sr-Latn-RS" sz="2400" dirty="0">
                <a:cs typeface="Calibri" panose="020F0502020204030204" pitchFamily="34" charset="0"/>
              </a:rPr>
              <a:t>I</a:t>
            </a:r>
            <a:r>
              <a:rPr lang="en-US" sz="2400" dirty="0">
                <a:cs typeface="Calibri" panose="020F0502020204030204" pitchFamily="34" charset="0"/>
              </a:rPr>
              <a:t>s most commonly administered intravenously.</a:t>
            </a:r>
          </a:p>
          <a:p>
            <a:pPr algn="just"/>
            <a:r>
              <a:rPr lang="en-US" sz="2400" dirty="0">
                <a:cs typeface="Calibri" panose="020F0502020204030204" pitchFamily="34" charset="0"/>
              </a:rPr>
              <a:t>Under no circumstances should it be administered intramuscularly, due to the risk of necrosis at the injection site.</a:t>
            </a:r>
          </a:p>
          <a:p>
            <a:pPr algn="just"/>
            <a:r>
              <a:rPr lang="en-US" sz="2400" dirty="0">
                <a:cs typeface="Calibri" panose="020F0502020204030204" pitchFamily="34" charset="0"/>
              </a:rPr>
              <a:t>In individuals allergic to teicoplanin, avoid the use of this medication as cross-anaphylactic reactions may occur.</a:t>
            </a:r>
          </a:p>
          <a:p>
            <a:pPr algn="just"/>
            <a:r>
              <a:rPr lang="en-US" sz="2400" dirty="0">
                <a:cs typeface="Calibri" panose="020F0502020204030204" pitchFamily="34" charset="0"/>
              </a:rPr>
              <a:t>The most serious adverse reaction that may occur due to the use of vancomycin is Stevens-Johnson syndrome.</a:t>
            </a:r>
          </a:p>
          <a:p>
            <a:pPr algn="just"/>
            <a:r>
              <a:rPr lang="en-US" sz="2400" dirty="0">
                <a:cs typeface="Calibri" panose="020F0502020204030204" pitchFamily="34" charset="0"/>
              </a:rPr>
              <a:t>Care should be taken when administering this medication to individuals with renal insufficiency.</a:t>
            </a:r>
          </a:p>
        </p:txBody>
      </p:sp>
    </p:spTree>
    <p:extLst>
      <p:ext uri="{BB962C8B-B14F-4D97-AF65-F5344CB8AC3E}">
        <p14:creationId xmlns:p14="http://schemas.microsoft.com/office/powerpoint/2010/main" val="3901964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4505C-09C1-0C74-C6BC-D4CA01C3F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Interactions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2BA619-317A-24E5-67AC-6F023CB05AC9}"/>
              </a:ext>
            </a:extLst>
          </p:cNvPr>
          <p:cNvSpPr txBox="1"/>
          <p:nvPr/>
        </p:nvSpPr>
        <p:spPr>
          <a:xfrm>
            <a:off x="1790351" y="1844825"/>
            <a:ext cx="38927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C000"/>
                </a:solidFill>
                <a:latin typeface="Comic Sans MS" panose="030F0702030302020204" pitchFamily="66" charset="0"/>
              </a:rPr>
              <a:t>Metronidazole:</a:t>
            </a:r>
          </a:p>
          <a:p>
            <a:pPr algn="ctr"/>
            <a:endParaRPr lang="en-US" sz="2000" b="1" dirty="0">
              <a:latin typeface="Comic Sans MS" panose="030F0702030302020204" pitchFamily="66" charset="0"/>
            </a:endParaRPr>
          </a:p>
          <a:p>
            <a:r>
              <a:rPr lang="en-US" sz="2000" b="1" dirty="0">
                <a:latin typeface="Comic Sans MS" panose="030F0702030302020204" pitchFamily="66" charset="0"/>
              </a:rPr>
              <a:t>Interactions with oral anticoagulants (e.g., warfarin) - increased risk of bleeding.</a:t>
            </a:r>
          </a:p>
          <a:p>
            <a:r>
              <a:rPr lang="en-US" sz="2000" b="1" dirty="0">
                <a:latin typeface="Comic Sans MS" panose="030F0702030302020204" pitchFamily="66" charset="0"/>
              </a:rPr>
              <a:t>Interactions with lithium: increase in lithium levels in the blood - leading to toxicity.</a:t>
            </a:r>
          </a:p>
          <a:p>
            <a:r>
              <a:rPr lang="en-US" sz="2000" b="1" dirty="0">
                <a:latin typeface="Comic Sans MS" panose="030F0702030302020204" pitchFamily="66" charset="0"/>
              </a:rPr>
              <a:t>Interactions with cyclosporine: May increase cyclosporine levels in the blood.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53C81D-633E-A877-C0A2-66253EE9F2D8}"/>
              </a:ext>
            </a:extLst>
          </p:cNvPr>
          <p:cNvSpPr txBox="1"/>
          <p:nvPr/>
        </p:nvSpPr>
        <p:spPr>
          <a:xfrm>
            <a:off x="6418880" y="1860850"/>
            <a:ext cx="389277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C000"/>
                </a:solidFill>
                <a:latin typeface="Comic Sans MS" panose="030F0702030302020204" pitchFamily="66" charset="0"/>
              </a:rPr>
              <a:t>Vancomycin:</a:t>
            </a:r>
          </a:p>
          <a:p>
            <a:pPr algn="ctr"/>
            <a:endParaRPr lang="en-US" sz="2000" b="1" dirty="0">
              <a:latin typeface="Comic Sans MS" panose="030F0702030302020204" pitchFamily="66" charset="0"/>
            </a:endParaRPr>
          </a:p>
          <a:p>
            <a:r>
              <a:rPr lang="en-US" sz="2000" b="1" dirty="0">
                <a:latin typeface="Comic Sans MS" panose="030F0702030302020204" pitchFamily="66" charset="0"/>
              </a:rPr>
              <a:t>Interactions with other antibiotics: Vancomycin may interact with other antibiotics.</a:t>
            </a:r>
          </a:p>
          <a:p>
            <a:r>
              <a:rPr lang="en-US" sz="2000" b="1" dirty="0">
                <a:latin typeface="Comic Sans MS" panose="030F0702030302020204" pitchFamily="66" charset="0"/>
              </a:rPr>
              <a:t>Interactions with cardiological therapy (e.g., digoxin) - occurrence of adverse effects.</a:t>
            </a:r>
          </a:p>
          <a:p>
            <a:r>
              <a:rPr lang="en-US" sz="2000" b="1" dirty="0">
                <a:latin typeface="Comic Sans MS" panose="030F0702030302020204" pitchFamily="66" charset="0"/>
              </a:rPr>
              <a:t>Interactions with NSAIDs.</a:t>
            </a:r>
          </a:p>
          <a:p>
            <a:r>
              <a:rPr lang="en-US" sz="2000" b="1" dirty="0">
                <a:latin typeface="Comic Sans MS" panose="030F0702030302020204" pitchFamily="66" charset="0"/>
              </a:rPr>
              <a:t>Interactions with drugs such as neomycin.</a:t>
            </a:r>
          </a:p>
        </p:txBody>
      </p:sp>
    </p:spTree>
    <p:extLst>
      <p:ext uri="{BB962C8B-B14F-4D97-AF65-F5344CB8AC3E}">
        <p14:creationId xmlns:p14="http://schemas.microsoft.com/office/powerpoint/2010/main" val="22061156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26</TotalTime>
  <Words>640</Words>
  <Application>Microsoft Office PowerPoint</Application>
  <PresentationFormat>Widescreen</PresentationFormat>
  <Paragraphs>66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Comic Sans MS</vt:lpstr>
      <vt:lpstr>Tw Cen MT</vt:lpstr>
      <vt:lpstr>Circuit</vt:lpstr>
      <vt:lpstr>TreatING Clostridium difficile</vt:lpstr>
      <vt:lpstr>Metronidazole</vt:lpstr>
      <vt:lpstr>Metronidazole</vt:lpstr>
      <vt:lpstr>Metronidazole</vt:lpstr>
      <vt:lpstr>Metronidazole</vt:lpstr>
      <vt:lpstr>Vancomycin</vt:lpstr>
      <vt:lpstr>Vancomycin</vt:lpstr>
      <vt:lpstr>Vancomycin</vt:lpstr>
      <vt:lpstr>Interactions</vt:lpstr>
      <vt:lpstr>Additional Therapeutic Support</vt:lpstr>
      <vt:lpstr>PowerPoint Presentation</vt:lpstr>
      <vt:lpstr>What if the proposed therapy does not achieve the desired effect?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Метронидазол</dc:title>
  <dc:creator>Boki</dc:creator>
  <cp:lastModifiedBy>Boki</cp:lastModifiedBy>
  <cp:revision>5</cp:revision>
  <dcterms:created xsi:type="dcterms:W3CDTF">2024-02-06T17:56:44Z</dcterms:created>
  <dcterms:modified xsi:type="dcterms:W3CDTF">2024-02-18T22:51:02Z</dcterms:modified>
</cp:coreProperties>
</file>